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86" r:id="rId4"/>
    <p:sldId id="287" r:id="rId5"/>
    <p:sldId id="271" r:id="rId6"/>
    <p:sldId id="289" r:id="rId7"/>
    <p:sldId id="309" r:id="rId8"/>
    <p:sldId id="310" r:id="rId9"/>
    <p:sldId id="311" r:id="rId10"/>
    <p:sldId id="300" r:id="rId11"/>
    <p:sldId id="313" r:id="rId12"/>
    <p:sldId id="314" r:id="rId13"/>
    <p:sldId id="316" r:id="rId14"/>
    <p:sldId id="293" r:id="rId15"/>
    <p:sldId id="264" r:id="rId16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" initials="U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5" autoAdjust="0"/>
    <p:restoredTop sz="94434" autoAdjust="0"/>
  </p:normalViewPr>
  <p:slideViewPr>
    <p:cSldViewPr snapToGrid="0" snapToObjects="1">
      <p:cViewPr>
        <p:scale>
          <a:sx n="100" d="100"/>
          <a:sy n="100" d="100"/>
        </p:scale>
        <p:origin x="-205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854E35-A7A4-431C-A825-7AD4ED84DFE8}" type="datetimeFigureOut">
              <a:rPr lang="lv-LV" altLang="lv-LV"/>
              <a:pPr>
                <a:defRPr/>
              </a:pPr>
              <a:t>19.09.2017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0C5635-619F-4398-8614-605C03EF5C27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904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0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68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6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80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60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63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87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03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LZP sēde, 19.03.2015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dirty="0"/>
              <a:t>Valsts Pētījumu programmu tālākas attīstības iespējas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lv-LV" altLang="lv-LV" dirty="0" smtClean="0">
              <a:solidFill>
                <a:schemeClr val="tx2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b="1" dirty="0" smtClean="0">
                <a:ea typeface="MS PGothic" panose="020B0600070205080204" pitchFamily="34" charset="-128"/>
              </a:rPr>
              <a:t>Jānis Kloviņš</a:t>
            </a:r>
          </a:p>
          <a:p>
            <a:r>
              <a:rPr lang="lv-LV" altLang="lv-LV" b="1" dirty="0" smtClean="0">
                <a:ea typeface="MS PGothic" panose="020B0600070205080204" pitchFamily="34" charset="-128"/>
              </a:rPr>
              <a:t>LPISP sēde  10.05.2017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20955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3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VPP</a:t>
            </a:r>
            <a:endParaRPr lang="lv-LV" sz="3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43050"/>
            <a:ext cx="7943850" cy="507682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Konsekventa un pakāpeniska zinātnes valsts budžeta palielināšana VPP realizācijai - priekšnoteikums zinātnes un pētniecības adaptācijai jaunajos apstākļos pēc 2020. gada  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no nozares ministrijām:</a:t>
            </a:r>
            <a:endParaRPr lang="lv-LV" sz="18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 iespēju efektīvi risināt esošās problēmas veidojot fokusētu uz konkrētām problēmām orientētu valsts pasūtījumu </a:t>
            </a:r>
          </a:p>
          <a:p>
            <a:pPr marL="1104900" lvl="1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Tiek palielināta ministriju iesaiste valsts pasūtījuma veidošanā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finansējums VPP</a:t>
            </a:r>
          </a:p>
          <a:p>
            <a:pPr marL="1104900" lvl="1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peļņas novirzīšana atbilstošu VPP realizācijai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Jaunas VPP realizēšanas kārtības izstrāde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Veidot elastīgu un efektīvu VPP modeli – jaunas VPP var tikt uzsāktas, vai papildinātās dažādos laika posmos atbilstoši aktuālo uzdevumu esamībai un finanšu pieejamībai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lv-LV" sz="18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lv-LV" sz="18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623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20955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3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VPP</a:t>
            </a:r>
            <a:endParaRPr lang="lv-LV" sz="3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43050"/>
            <a:ext cx="7943850" cy="507682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Konsekventa un pakāpeniska zinātnes valsts budžeta palielināšana VPP realizācijai - priekšnoteikums zinātnes un pētniecības adaptācijai jaunajos apstākļos pēc 2020. gada  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no nozares ministrijām:</a:t>
            </a:r>
            <a:endParaRPr lang="lv-LV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 iespēju efektīvi risināt esošās problēmas veidojot fokusētu uz konkrētām problēmām orientētu valsts pasūtījumu </a:t>
            </a:r>
          </a:p>
          <a:p>
            <a:pPr marL="1104900" lvl="1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Tiek palielināta ministriju iesaiste valsts pasūtījuma veidošanā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finansējums VPP</a:t>
            </a:r>
          </a:p>
          <a:p>
            <a:pPr marL="1104900" lvl="1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peļņas novirzīšana atbilstošu VPP realizācijai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Jaunas VPP realizēšanas kārtības izstrāde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Veidot elastīgu un efektīvu VPP modeli – jaunas VPP var tikt uzsāktas, vai papildinātās dažādos laika posmos atbilstoši aktuālo uzdevumu esamībai un finanšu pieejamībai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tx2">
                  <a:lumMod val="20000"/>
                  <a:lumOff val="8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11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445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20955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3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un jauna kārtība  VPP realizācijai </a:t>
            </a:r>
            <a:endParaRPr lang="lv-LV" sz="3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43050"/>
            <a:ext cx="7943850" cy="507682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Konsekventa un pakāpeniska zinātnes valsts budžeta palielināšana VPP realizācijai - priekšnoteikums zinātnes un pētniecības adaptācijai jaunajos apstākļos pēc 2020. gada 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no nozares ministrijām:</a:t>
            </a:r>
            <a:endParaRPr lang="lv-LV" sz="16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 iespēju efektīvi risināt esošās problēmas veidojot fokusētu uz konkrētām problēmām orientētu valsts pasūtījumu </a:t>
            </a:r>
          </a:p>
          <a:p>
            <a:pPr marL="1104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Tiek palielināta ministriju iesaiste valsts pasūtījuma veidošanā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finansējums VPP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peļņas novirzīšana atbilstošu VPP realizācijai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Jaunas VPP realizēšanas kārtības izstrāde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Veidot elastīgu un efektīvu VPP modeli – jaunas VPP var tikt uzsāktas, vai papildinātās dažādos laika posmos atbilstoši aktuālo uzdevumu esamībai un finanšu pieejamībai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836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20955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3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un jauna kārtība  VPP realizācijai </a:t>
            </a:r>
            <a:endParaRPr lang="lv-LV" sz="3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66850"/>
            <a:ext cx="7943850" cy="507682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Konsekventa un pakāpeniska zinātnes valsts budžeta palielināšana VPP realizācijai - priekšnoteikums zinātnes un pētniecības adaptācijai jaunajos apstākļos pēc 2020. gada 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Papildus finansējums no nozares ministrijām:</a:t>
            </a:r>
            <a:endParaRPr lang="lv-LV" sz="16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 iespēju efektīvi risināt esošās problēmas veidojot fokusētu uz konkrētām problēmām orientētu valsts pasūtījumu </a:t>
            </a:r>
          </a:p>
          <a:p>
            <a:pPr marL="1104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Tiek palielināta ministriju iesaiste valsts pasūtījuma veidošanā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finansējums VPP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kapitālsabiedrību peļņas novirzīšana atbilstošu VPP realizācijai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Jaunas VPP realizēšanas kārtības izstrāde</a:t>
            </a:r>
          </a:p>
          <a:p>
            <a:pPr marL="11049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Veidot elastīgu un efektīvu VPP modeli – jaunas VPP var tikt uzsāktas, vai papildinātās dažādos laika posmos atbilstoši aktuālo uzdevumu esamībai un finanšu pieejamībai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117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5" y="495300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sz="4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Kopsavilkums</a:t>
            </a:r>
            <a:endParaRPr lang="lv-LV" sz="4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14</a:t>
            </a:fld>
            <a:endParaRPr lang="en-US" altLang="lv-LV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42949" y="1752600"/>
            <a:ext cx="8162925" cy="437357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Iespējams ar līdzvērtīgu finansējumu pabeigt esošās VPP 2018. gadā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Izveidot ilgtspējīgu FLPP finansēšanas modeli ar lielāku finansējuma apjomu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Izveidot jaunu VPP realizēšanas kārtību veicinot uz konkrētu problēmu risināšanu orientētus pētījumus 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Piesaistīt papildus finansējumu </a:t>
            </a: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VPP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LZP nodrošināt VPP projektu pieteikumu izvērtēšanu piesaistot starptautiskus ekspertus</a:t>
            </a:r>
            <a:endParaRPr lang="lv-LV" sz="24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spcBef>
                <a:spcPts val="1200"/>
              </a:spcBef>
              <a:buNone/>
            </a:pPr>
            <a:endParaRPr lang="lv-LV" sz="24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449391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4000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>PALDIES PAR UZMANĪBU !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76200"/>
            <a:ext cx="6096000" cy="1036642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pētījumu programmas  2014-2017</a:t>
            </a:r>
            <a:endParaRPr lang="lv-LV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985962" y="6477000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10" name="Rounded Rectangle 9"/>
          <p:cNvSpPr/>
          <p:nvPr/>
        </p:nvSpPr>
        <p:spPr>
          <a:xfrm>
            <a:off x="2276475" y="781051"/>
            <a:ext cx="5305425" cy="1009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1. Vide</a:t>
            </a:r>
            <a:r>
              <a:rPr lang="lv-LV" dirty="0"/>
              <a:t>, klimats un </a:t>
            </a:r>
            <a:r>
              <a:rPr lang="lv-LV" dirty="0" smtClean="0"/>
              <a:t>enerģija </a:t>
            </a:r>
            <a:r>
              <a:rPr lang="lv-LV" dirty="0"/>
              <a:t> 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38400" y="1209675"/>
            <a:ext cx="2266950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LATENERGI</a:t>
            </a: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2 250 </a:t>
            </a:r>
            <a:r>
              <a:rPr lang="lv-LV" sz="1600" b="1" dirty="0" smtClean="0">
                <a:solidFill>
                  <a:schemeClr val="tx1"/>
                </a:solidFill>
              </a:rPr>
              <a:t>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29187" y="1247775"/>
            <a:ext cx="226695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err="1" smtClean="0">
                <a:solidFill>
                  <a:schemeClr val="tx1"/>
                </a:solidFill>
              </a:rPr>
              <a:t>EVIDEnT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2 249 808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975" y="1924051"/>
            <a:ext cx="5305425" cy="1685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2. Inovatīvie </a:t>
            </a:r>
            <a:r>
              <a:rPr lang="lv-LV" dirty="0"/>
              <a:t>un uzlabotie materiāli, viedās tehnoloģijas 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2900" y="2352675"/>
            <a:ext cx="2266950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IMIS2</a:t>
            </a:r>
          </a:p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2 250 000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33687" y="2352675"/>
            <a:ext cx="2266950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IMATEH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1 100 000 </a:t>
            </a:r>
            <a:r>
              <a:rPr lang="lv-LV" sz="1600" b="1" dirty="0" smtClean="0">
                <a:solidFill>
                  <a:schemeClr val="tx1"/>
                </a:solidFill>
              </a:rPr>
              <a:t>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2900" y="3000375"/>
            <a:ext cx="2266950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SOPHIS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2 250 000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33687" y="3000375"/>
            <a:ext cx="2266950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err="1">
                <a:solidFill>
                  <a:schemeClr val="tx1"/>
                </a:solidFill>
              </a:rPr>
              <a:t>NexIT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1 </a:t>
            </a:r>
            <a:r>
              <a:rPr lang="lv-LV" sz="1600" b="1" dirty="0" smtClean="0">
                <a:solidFill>
                  <a:schemeClr val="tx1"/>
                </a:solidFill>
              </a:rPr>
              <a:t>000 </a:t>
            </a:r>
            <a:r>
              <a:rPr lang="lv-LV" sz="1600" b="1" dirty="0">
                <a:solidFill>
                  <a:schemeClr val="tx1"/>
                </a:solidFill>
              </a:rPr>
              <a:t>000 </a:t>
            </a:r>
            <a:r>
              <a:rPr lang="lv-LV" sz="1600" b="1" dirty="0" smtClean="0">
                <a:solidFill>
                  <a:schemeClr val="tx1"/>
                </a:solidFill>
              </a:rPr>
              <a:t>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81662" y="2155032"/>
            <a:ext cx="3190875" cy="1097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3. </a:t>
            </a:r>
            <a:r>
              <a:rPr lang="lv-LV" dirty="0"/>
              <a:t>Sabiedrības veselība 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76962" y="2569369"/>
            <a:ext cx="2266950" cy="5762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BIOMEDICINE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4 500 </a:t>
            </a:r>
            <a:r>
              <a:rPr lang="lv-LV" sz="1600" b="1" dirty="0" smtClean="0">
                <a:solidFill>
                  <a:schemeClr val="tx1"/>
                </a:solidFill>
              </a:rPr>
              <a:t>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5263" y="3771901"/>
            <a:ext cx="4376738" cy="1333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4. </a:t>
            </a:r>
            <a:r>
              <a:rPr lang="lv-LV" dirty="0"/>
              <a:t>Vietējo resursu izpēte un ilgtspējīga izmantošana</a:t>
            </a:r>
            <a:r>
              <a:rPr lang="lv-LV" dirty="0" smtClean="0"/>
              <a:t> </a:t>
            </a:r>
            <a:r>
              <a:rPr lang="lv-LV" dirty="0"/>
              <a:t> 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57187" y="4481513"/>
            <a:ext cx="1870133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err="1" smtClean="0">
                <a:solidFill>
                  <a:schemeClr val="tx1"/>
                </a:solidFill>
              </a:rPr>
              <a:t>ResProd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2 249 </a:t>
            </a:r>
            <a:r>
              <a:rPr lang="lv-LV" sz="1600" b="1" dirty="0" smtClean="0">
                <a:solidFill>
                  <a:schemeClr val="tx1"/>
                </a:solidFill>
              </a:rPr>
              <a:t>799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383632" y="4481513"/>
            <a:ext cx="1870133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err="1">
                <a:solidFill>
                  <a:schemeClr val="tx1"/>
                </a:solidFill>
              </a:rPr>
              <a:t>AgroBioRes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2 245 </a:t>
            </a:r>
            <a:r>
              <a:rPr lang="lv-LV" sz="1600" b="1" dirty="0" smtClean="0">
                <a:solidFill>
                  <a:schemeClr val="tx1"/>
                </a:solidFill>
              </a:rPr>
              <a:t>700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89532" y="3762377"/>
            <a:ext cx="4376738" cy="1666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5. </a:t>
            </a:r>
            <a:r>
              <a:rPr lang="lv-LV" dirty="0"/>
              <a:t>Valsts un sabiedrības ilgtspējīga attīstība 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942622" y="4233863"/>
            <a:ext cx="1870133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INOSOCTEREHI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600 </a:t>
            </a:r>
            <a:r>
              <a:rPr lang="lv-LV" sz="1600" b="1" dirty="0" smtClean="0">
                <a:solidFill>
                  <a:schemeClr val="tx1"/>
                </a:solidFill>
              </a:rPr>
              <a:t>001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9067" y="4233863"/>
            <a:ext cx="1870133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SUSTINNO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900 </a:t>
            </a:r>
            <a:r>
              <a:rPr lang="lv-LV" sz="1600" b="1" dirty="0" smtClean="0">
                <a:solidFill>
                  <a:schemeClr val="tx1"/>
                </a:solidFill>
              </a:rPr>
              <a:t>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942834" y="4857750"/>
            <a:ext cx="1870133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EKOSOC-LV</a:t>
            </a: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1 645 </a:t>
            </a:r>
            <a:r>
              <a:rPr lang="lv-LV" sz="1600" b="1" dirty="0" smtClean="0">
                <a:solidFill>
                  <a:schemeClr val="tx1"/>
                </a:solidFill>
              </a:rPr>
              <a:t>000 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7162" y="5353051"/>
            <a:ext cx="4376738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lv-LV" dirty="0" smtClean="0"/>
              <a:t>6. </a:t>
            </a:r>
            <a:r>
              <a:rPr lang="lv-LV" dirty="0"/>
              <a:t>Letonika 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19086" y="5748337"/>
            <a:ext cx="1870133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HABITUS</a:t>
            </a:r>
            <a:endParaRPr lang="lv-LV" sz="16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</a:rPr>
              <a:t>200 637 </a:t>
            </a:r>
            <a:r>
              <a:rPr lang="lv-LV" sz="1600" b="1" dirty="0" smtClean="0">
                <a:solidFill>
                  <a:schemeClr val="tx1"/>
                </a:solidFill>
              </a:rPr>
              <a:t>EUR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45531" y="5748337"/>
            <a:ext cx="1870133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Letonika</a:t>
            </a:r>
          </a:p>
          <a:p>
            <a:pPr algn="ctr"/>
            <a:r>
              <a:rPr lang="lv-LV" sz="1600" b="1" dirty="0" smtClean="0">
                <a:solidFill>
                  <a:schemeClr val="tx1"/>
                </a:solidFill>
              </a:rPr>
              <a:t>2 250 000 EUR</a:t>
            </a:r>
            <a:endParaRPr lang="lv-LV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5" y="693420"/>
            <a:ext cx="6096000" cy="624840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Esošā VPP finansējuma sadalījums pa gadiem</a:t>
            </a:r>
            <a:endParaRPr lang="lv-LV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3</a:t>
            </a:fld>
            <a:endParaRPr lang="en-US" altLang="lv-LV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5945"/>
            <a:ext cx="6000750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2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25" y="361950"/>
            <a:ext cx="6096000" cy="1036642"/>
          </a:xfrm>
        </p:spPr>
        <p:txBody>
          <a:bodyPr>
            <a:noAutofit/>
          </a:bodyPr>
          <a:lstStyle/>
          <a:p>
            <a:pPr algn="ctr"/>
            <a:r>
              <a:rPr lang="lv-LV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Kopējais Valsts budžeta finansējums zinātnisko projektu finansēšanai ir katastrofāli zems un ar nelielu pieauguma prognozi</a:t>
            </a: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25" y="2214890"/>
            <a:ext cx="5823549" cy="369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47900" y="2952750"/>
            <a:ext cx="54197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74829" y="2300615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Milj. EUR</a:t>
            </a:r>
            <a:endParaRPr lang="lv-LV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0917" y="1981393"/>
            <a:ext cx="963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Mlj</a:t>
            </a: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EUR</a:t>
            </a:r>
            <a:endParaRPr lang="lv-LV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1000"/>
            <a:ext cx="7200900" cy="1036642"/>
          </a:xfrm>
        </p:spPr>
        <p:txBody>
          <a:bodyPr>
            <a:noAutofit/>
          </a:bodyPr>
          <a:lstStyle/>
          <a:p>
            <a:pPr lvl="1"/>
            <a:r>
              <a:rPr lang="lv-LV" sz="2800" b="1" dirty="0" smtClean="0">
                <a:latin typeface="Calibri" panose="020F0502020204030204" pitchFamily="34" charset="0"/>
              </a:rPr>
              <a:t>Plānotais valsts budžeta finansējums salīdzinājumā ar Eiropas struktūrfondos pieejamo finansējumu 2018. gadā</a:t>
            </a:r>
            <a:r>
              <a:rPr lang="lv-LV" sz="2800" b="1" dirty="0">
                <a:latin typeface="Calibri" panose="020F0502020204030204" pitchFamily="34" charset="0"/>
              </a:rPr>
              <a:t/>
            </a:r>
            <a:br>
              <a:rPr lang="lv-LV" sz="2800" b="1" dirty="0">
                <a:latin typeface="Calibri" panose="020F0502020204030204" pitchFamily="34" charset="0"/>
              </a:rPr>
            </a:br>
            <a:endParaRPr lang="lv-LV" sz="2800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5</a:t>
            </a:fld>
            <a:endParaRPr lang="en-US" altLang="lv-LV"/>
          </a:p>
        </p:txBody>
      </p:sp>
      <p:sp>
        <p:nvSpPr>
          <p:cNvPr id="8" name="Rounded Rectangle 7"/>
          <p:cNvSpPr/>
          <p:nvPr/>
        </p:nvSpPr>
        <p:spPr>
          <a:xfrm>
            <a:off x="1600200" y="2009775"/>
            <a:ext cx="244792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 smtClean="0"/>
              <a:t>Pamatzinātnes</a:t>
            </a:r>
            <a:r>
              <a:rPr lang="lv-LV" dirty="0" smtClean="0"/>
              <a:t> pētījumi</a:t>
            </a:r>
          </a:p>
          <a:p>
            <a:pPr algn="ctr"/>
            <a:r>
              <a:rPr lang="lv-LV" dirty="0" smtClean="0"/>
              <a:t>Jauni atklājumi</a:t>
            </a:r>
            <a:endParaRPr lang="lv-LV" dirty="0"/>
          </a:p>
        </p:txBody>
      </p:sp>
      <p:sp>
        <p:nvSpPr>
          <p:cNvPr id="9" name="Rounded Rectangle 8"/>
          <p:cNvSpPr/>
          <p:nvPr/>
        </p:nvSpPr>
        <p:spPr>
          <a:xfrm>
            <a:off x="4181475" y="2019300"/>
            <a:ext cx="250507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Lietišķie pētījumi,</a:t>
            </a:r>
          </a:p>
          <a:p>
            <a:pPr algn="ctr"/>
            <a:r>
              <a:rPr lang="lv-LV" dirty="0" smtClean="0"/>
              <a:t>Rūpnieciskie pētījumi</a:t>
            </a:r>
            <a:endParaRPr lang="lv-LV" dirty="0"/>
          </a:p>
        </p:txBody>
      </p:sp>
      <p:sp>
        <p:nvSpPr>
          <p:cNvPr id="10" name="Rounded Rectangle 9"/>
          <p:cNvSpPr/>
          <p:nvPr/>
        </p:nvSpPr>
        <p:spPr>
          <a:xfrm>
            <a:off x="6800850" y="2019300"/>
            <a:ext cx="20383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Eksperimentālās izstrādes</a:t>
            </a:r>
            <a:endParaRPr lang="lv-LV" dirty="0"/>
          </a:p>
        </p:txBody>
      </p:sp>
      <p:sp>
        <p:nvSpPr>
          <p:cNvPr id="11" name="Rounded Rectangle 10"/>
          <p:cNvSpPr/>
          <p:nvPr/>
        </p:nvSpPr>
        <p:spPr>
          <a:xfrm>
            <a:off x="2123281" y="2819400"/>
            <a:ext cx="3310730" cy="6667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LZP</a:t>
            </a:r>
            <a:r>
              <a:rPr lang="lv-LV" dirty="0" smtClean="0"/>
              <a:t> fundamentālie </a:t>
            </a:r>
            <a:r>
              <a:rPr lang="lv-LV" dirty="0"/>
              <a:t>un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lietišķie projekti</a:t>
            </a:r>
            <a:endParaRPr lang="lv-LV" dirty="0"/>
          </a:p>
        </p:txBody>
      </p:sp>
      <p:sp>
        <p:nvSpPr>
          <p:cNvPr id="12" name="Rounded Rectangle 11"/>
          <p:cNvSpPr/>
          <p:nvPr/>
        </p:nvSpPr>
        <p:spPr>
          <a:xfrm>
            <a:off x="200025" y="2819400"/>
            <a:ext cx="1257300" cy="1333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Valsts budžets</a:t>
            </a:r>
            <a:endParaRPr lang="lv-LV" dirty="0"/>
          </a:p>
        </p:txBody>
      </p:sp>
      <p:sp>
        <p:nvSpPr>
          <p:cNvPr id="13" name="Rounded Rectangle 12"/>
          <p:cNvSpPr/>
          <p:nvPr/>
        </p:nvSpPr>
        <p:spPr>
          <a:xfrm>
            <a:off x="2667001" y="3641725"/>
            <a:ext cx="3662361" cy="3238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Valsts Pētījumu programmas</a:t>
            </a:r>
            <a:endParaRPr lang="lv-LV" dirty="0"/>
          </a:p>
        </p:txBody>
      </p:sp>
      <p:sp>
        <p:nvSpPr>
          <p:cNvPr id="15" name="Rounded Rectangle 14"/>
          <p:cNvSpPr/>
          <p:nvPr/>
        </p:nvSpPr>
        <p:spPr>
          <a:xfrm>
            <a:off x="200025" y="4600575"/>
            <a:ext cx="125730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ES fondu projekti</a:t>
            </a:r>
            <a:endParaRPr lang="lv-LV" dirty="0"/>
          </a:p>
        </p:txBody>
      </p:sp>
      <p:sp>
        <p:nvSpPr>
          <p:cNvPr id="26" name="Rounded Rectangle 25"/>
          <p:cNvSpPr/>
          <p:nvPr/>
        </p:nvSpPr>
        <p:spPr>
          <a:xfrm>
            <a:off x="2824162" y="4645783"/>
            <a:ext cx="4657725" cy="5048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ERAF  1.1.1.1. Praktiskas ievirzes pētījumi</a:t>
            </a:r>
            <a:endParaRPr lang="lv-LV" dirty="0"/>
          </a:p>
        </p:txBody>
      </p:sp>
      <p:sp>
        <p:nvSpPr>
          <p:cNvPr id="25" name="TextBox 24"/>
          <p:cNvSpPr txBox="1"/>
          <p:nvPr/>
        </p:nvSpPr>
        <p:spPr>
          <a:xfrm>
            <a:off x="2166937" y="4414008"/>
            <a:ext cx="1641796" cy="353943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b="1" dirty="0" smtClean="0">
                <a:solidFill>
                  <a:srgbClr val="FFFF00"/>
                </a:solidFill>
                <a:latin typeface="+mn-lt"/>
              </a:rPr>
              <a:t>~13.3 </a:t>
            </a:r>
            <a:r>
              <a:rPr lang="lv-LV" b="1" dirty="0" err="1">
                <a:solidFill>
                  <a:srgbClr val="FFFF00"/>
                </a:solidFill>
                <a:latin typeface="+mn-lt"/>
              </a:rPr>
              <a:t>Mlj</a:t>
            </a:r>
            <a:r>
              <a:rPr lang="lv-LV" b="1" dirty="0">
                <a:solidFill>
                  <a:srgbClr val="FFFF00"/>
                </a:solidFill>
                <a:latin typeface="+mn-lt"/>
              </a:rPr>
              <a:t>. EUR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1484" y="3309179"/>
            <a:ext cx="1418978" cy="353943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b="1" dirty="0" smtClean="0">
                <a:solidFill>
                  <a:srgbClr val="FFFF00"/>
                </a:solidFill>
                <a:latin typeface="+mn-lt"/>
              </a:rPr>
              <a:t>5.7 </a:t>
            </a:r>
            <a:r>
              <a:rPr lang="lv-LV" b="1" dirty="0" err="1">
                <a:solidFill>
                  <a:srgbClr val="FFFF00"/>
                </a:solidFill>
                <a:latin typeface="+mn-lt"/>
              </a:rPr>
              <a:t>Mlj</a:t>
            </a:r>
            <a:r>
              <a:rPr lang="lv-LV" b="1" dirty="0">
                <a:solidFill>
                  <a:srgbClr val="FFFF00"/>
                </a:solidFill>
                <a:latin typeface="+mn-lt"/>
              </a:rPr>
              <a:t>. EUR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53024" y="2769393"/>
            <a:ext cx="1357312" cy="369888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b="1" dirty="0">
                <a:solidFill>
                  <a:srgbClr val="FFFF00"/>
                </a:solidFill>
                <a:latin typeface="+mn-lt"/>
              </a:rPr>
              <a:t>4.3 </a:t>
            </a:r>
            <a:r>
              <a:rPr lang="lv-LV" b="1" dirty="0" err="1">
                <a:solidFill>
                  <a:srgbClr val="FFFF00"/>
                </a:solidFill>
                <a:latin typeface="+mn-lt"/>
              </a:rPr>
              <a:t>Mlj</a:t>
            </a:r>
            <a:r>
              <a:rPr lang="lv-LV" b="1" dirty="0">
                <a:solidFill>
                  <a:srgbClr val="FFFF00"/>
                </a:solidFill>
                <a:latin typeface="+mn-lt"/>
              </a:rPr>
              <a:t>. EUR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339181" y="5810250"/>
            <a:ext cx="4699794" cy="5048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ERAF  1.1.1.2. </a:t>
            </a:r>
            <a:r>
              <a:rPr lang="lv-LV" b="1" dirty="0" err="1"/>
              <a:t>Pēcdoktorantūras</a:t>
            </a:r>
            <a:r>
              <a:rPr lang="lv-LV" b="1" dirty="0"/>
              <a:t> pētniecības atbalsts</a:t>
            </a:r>
            <a:endParaRPr lang="lv-LV" dirty="0"/>
          </a:p>
        </p:txBody>
      </p:sp>
      <p:sp>
        <p:nvSpPr>
          <p:cNvPr id="35" name="TextBox 34"/>
          <p:cNvSpPr txBox="1"/>
          <p:nvPr/>
        </p:nvSpPr>
        <p:spPr>
          <a:xfrm>
            <a:off x="1723231" y="5456307"/>
            <a:ext cx="1532792" cy="353943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b="1" dirty="0" smtClean="0">
                <a:solidFill>
                  <a:srgbClr val="FFFF00"/>
                </a:solidFill>
                <a:latin typeface="+mn-lt"/>
              </a:rPr>
              <a:t>~6.1 </a:t>
            </a:r>
            <a:r>
              <a:rPr lang="lv-LV" b="1" dirty="0" err="1">
                <a:solidFill>
                  <a:srgbClr val="FFFF00"/>
                </a:solidFill>
                <a:latin typeface="+mn-lt"/>
              </a:rPr>
              <a:t>Mlj</a:t>
            </a:r>
            <a:r>
              <a:rPr lang="lv-LV" b="1" dirty="0">
                <a:solidFill>
                  <a:srgbClr val="FFFF00"/>
                </a:solidFill>
                <a:latin typeface="+mn-lt"/>
              </a:rPr>
              <a:t>. EUR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81862" y="5292793"/>
            <a:ext cx="1669047" cy="353943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b="1" dirty="0" smtClean="0">
                <a:solidFill>
                  <a:srgbClr val="FFFF00"/>
                </a:solidFill>
                <a:latin typeface="+mn-lt"/>
              </a:rPr>
              <a:t>+5-10 </a:t>
            </a:r>
            <a:r>
              <a:rPr lang="lv-LV" b="1" dirty="0" err="1" smtClean="0">
                <a:solidFill>
                  <a:srgbClr val="FFFF00"/>
                </a:solidFill>
                <a:latin typeface="+mn-lt"/>
              </a:rPr>
              <a:t>Mlj</a:t>
            </a:r>
            <a:r>
              <a:rPr lang="lv-LV" b="1" dirty="0">
                <a:solidFill>
                  <a:srgbClr val="FFFF00"/>
                </a:solidFill>
                <a:latin typeface="+mn-lt"/>
              </a:rPr>
              <a:t>. EUR</a:t>
            </a:r>
          </a:p>
        </p:txBody>
      </p:sp>
    </p:spTree>
    <p:extLst>
      <p:ext uri="{BB962C8B-B14F-4D97-AF65-F5344CB8AC3E}">
        <p14:creationId xmlns:p14="http://schemas.microsoft.com/office/powerpoint/2010/main" val="41788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175" y="609600"/>
            <a:ext cx="6096000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VPP finansējums ir vismaz 5 reizes zemāks par nepieciešamo un nav adekvāts veicamo uzdevumu realizēšanai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1760527"/>
            <a:ext cx="7915275" cy="437357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600" b="1" i="1" dirty="0" smtClean="0">
                <a:solidFill>
                  <a:schemeClr val="tx2">
                    <a:lumMod val="75000"/>
                  </a:schemeClr>
                </a:solidFill>
              </a:rPr>
              <a:t>Piemērs: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900" b="1" i="1" dirty="0" smtClean="0">
                <a:solidFill>
                  <a:schemeClr val="tx2">
                    <a:lumMod val="75000"/>
                  </a:schemeClr>
                </a:solidFill>
              </a:rPr>
              <a:t>VPP «Biomedicīna» 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1 429 348 EUR 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2017. gadā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 Kopā programmā piedalās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35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 pētnieku grupas, kas realizē individuālus </a:t>
            </a:r>
            <a:r>
              <a:rPr lang="lv-LV" sz="2300" dirty="0" err="1" smtClean="0">
                <a:solidFill>
                  <a:schemeClr val="tx2">
                    <a:lumMod val="75000"/>
                  </a:schemeClr>
                </a:solidFill>
              </a:rPr>
              <a:t>apakšprojektus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vidējais apakšprojekta finansējums –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39 704 EUR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endParaRPr lang="lv-LV" sz="23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900" b="1" i="1" dirty="0">
                <a:solidFill>
                  <a:schemeClr val="tx2">
                    <a:lumMod val="75000"/>
                  </a:schemeClr>
                </a:solidFill>
              </a:rPr>
              <a:t>ERAF  1.1.1.1. Praktiskas ievirzes </a:t>
            </a:r>
            <a:r>
              <a:rPr lang="lv-LV" sz="2900" b="1" i="1" dirty="0" smtClean="0">
                <a:solidFill>
                  <a:schemeClr val="tx2">
                    <a:lumMod val="75000"/>
                  </a:schemeClr>
                </a:solidFill>
              </a:rPr>
              <a:t>pētījumi :</a:t>
            </a:r>
            <a:br>
              <a:rPr lang="lv-LV" sz="29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lv-LV" sz="2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Viena projekta finansējums  gadā aptuveni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200 000 EUR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Vidēji projektā iesaistīti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7-10 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cilvēki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endParaRPr lang="lv-LV" sz="23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500" b="1" i="1" dirty="0" smtClean="0">
                <a:solidFill>
                  <a:schemeClr val="tx2">
                    <a:lumMod val="75000"/>
                  </a:schemeClr>
                </a:solidFill>
              </a:rPr>
              <a:t>ERAF  </a:t>
            </a:r>
            <a:r>
              <a:rPr lang="lv-LV" sz="2500" b="1" i="1" dirty="0">
                <a:solidFill>
                  <a:schemeClr val="tx2">
                    <a:lumMod val="75000"/>
                  </a:schemeClr>
                </a:solidFill>
              </a:rPr>
              <a:t>1.1.1.2. </a:t>
            </a:r>
            <a:r>
              <a:rPr lang="lv-LV" sz="2500" b="1" i="1" dirty="0" err="1">
                <a:solidFill>
                  <a:schemeClr val="tx2">
                    <a:lumMod val="75000"/>
                  </a:schemeClr>
                </a:solidFill>
              </a:rPr>
              <a:t>Pēcdoktorantūras</a:t>
            </a:r>
            <a:r>
              <a:rPr lang="lv-LV" sz="2500" b="1" i="1" dirty="0">
                <a:solidFill>
                  <a:schemeClr val="tx2">
                    <a:lumMod val="75000"/>
                  </a:schemeClr>
                </a:solidFill>
              </a:rPr>
              <a:t> pētniecības </a:t>
            </a:r>
            <a:r>
              <a:rPr lang="lv-LV" sz="2500" b="1" i="1" dirty="0" smtClean="0">
                <a:solidFill>
                  <a:schemeClr val="tx2">
                    <a:lumMod val="75000"/>
                  </a:schemeClr>
                </a:solidFill>
              </a:rPr>
              <a:t>atbalsts: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endParaRPr lang="lv-LV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Projekta </a:t>
            </a:r>
            <a:r>
              <a:rPr lang="lv-LV" sz="2300" dirty="0">
                <a:solidFill>
                  <a:schemeClr val="tx2">
                    <a:lumMod val="75000"/>
                  </a:schemeClr>
                </a:solidFill>
              </a:rPr>
              <a:t>finansējums  gadā </a:t>
            </a:r>
            <a:r>
              <a:rPr lang="lv-LV" sz="2300" dirty="0" smtClean="0">
                <a:solidFill>
                  <a:schemeClr val="tx2">
                    <a:lumMod val="75000"/>
                  </a:schemeClr>
                </a:solidFill>
              </a:rPr>
              <a:t>(1 cilvēkam) aptuveni </a:t>
            </a:r>
            <a:r>
              <a:rPr lang="lv-LV" sz="2300" b="1" dirty="0" smtClean="0">
                <a:solidFill>
                  <a:schemeClr val="tx2">
                    <a:lumMod val="75000"/>
                  </a:schemeClr>
                </a:solidFill>
              </a:rPr>
              <a:t>40 000 EUR</a:t>
            </a:r>
            <a:endParaRPr lang="lv-LV" sz="23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endParaRPr lang="lv-LV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089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14325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FLPP un VPP realizācijas riski, kas apdraud jaunu projektu uzsākšanu nākotnē</a:t>
            </a:r>
            <a:endParaRPr lang="lv-LV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9725"/>
            <a:ext cx="7886700" cy="46863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Nepietiekams finansējums: Jaunu programmu konkurss ar esošajiem finanšu līdzekļiem un noteikumiem radīs virkni problēmu: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Būs jāsamazina programmu un projektu skaits un līdz ar to arī prioritārie virzieni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Paredzama liela konkurence  katrā no konkursiem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Iespējama finansējuma sadrumstalotība starp mazām valsts pētījumu programmām un projektiem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Finansējuma fragmentācija – finansējums FLPP un VPP konkursiem ir pieejams tikai reizi četros gados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zinātnieku grupa nav ieguvusi projektu- tā «izkrīt» no zinātnes uz četriem gadiem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Nepieciešams, lai projektu konkurss notiktu katru gadu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800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14325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FLPP un VPP realizācijas riski, kas apdraud jaunu projektu uzsākšanu nākotnē</a:t>
            </a:r>
            <a:endParaRPr lang="lv-LV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9725"/>
            <a:ext cx="7886700" cy="46863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Nepietiekams finansējums: Jaunu programmu konkurss ar esošajiem finanšu līdzekļiem un noteikumiem radīs virkni problēmu: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Būs jāsamazina programmu un projektu skaits un līdz ar to arī prioritārie virzieni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Paredzama liela konkurence  katrā no konkursiem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Iespējama finansējuma sadrumstalotība starp mazām valsts pētījumu programmām un projektiem</a:t>
            </a:r>
          </a:p>
          <a:p>
            <a:pPr marL="1104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Finansējuma fragmentācija – finansējums FLPP un VPP konkursiem ir pieejams </a:t>
            </a:r>
            <a:r>
              <a:rPr lang="lv-LV" sz="24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tikai reizi četros gados</a:t>
            </a:r>
          </a:p>
          <a:p>
            <a:pPr marL="1104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zinātnieku grupa nav ieguvusi projektu- tā «izkrīt» no zinātnes uz četriem gadiem</a:t>
            </a:r>
          </a:p>
          <a:p>
            <a:pPr marL="1104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Nepieciešams, lai projektu konkurss </a:t>
            </a:r>
            <a:r>
              <a:rPr lang="lv-LV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notiktu katru gadu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12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952453"/>
            <a:ext cx="5923918" cy="324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0" y="209550"/>
            <a:ext cx="6838950" cy="4686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lv-LV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			Risinājums 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Koncentrēt finansējumu FLPP realizācijai nodrošinot ikgadēju un adekvātu projektu finansējuma pieejamību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Piesaistīt papildus mērķa orientētu finansējumu VPP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8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946E5A-BBED-4218-981B-333F83EE957B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12" name="TextBox 11"/>
          <p:cNvSpPr txBox="1"/>
          <p:nvPr/>
        </p:nvSpPr>
        <p:spPr>
          <a:xfrm>
            <a:off x="6760529" y="2557790"/>
            <a:ext cx="21739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Fundamentālie un </a:t>
            </a:r>
            <a:br>
              <a:rPr lang="lv-LV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lietišķie projekti</a:t>
            </a:r>
          </a:p>
          <a:p>
            <a:pPr algn="ctr"/>
            <a:endParaRPr lang="lv-LV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pētījumu </a:t>
            </a:r>
            <a:br>
              <a:rPr lang="lv-LV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programmas </a:t>
            </a:r>
            <a:endParaRPr lang="lv-LV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48073" y="5229225"/>
            <a:ext cx="1209677" cy="2571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    +    3</a:t>
            </a:r>
            <a:endParaRPr lang="lv-LV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967" y="1804614"/>
            <a:ext cx="963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Mlj</a:t>
            </a: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EUR</a:t>
            </a:r>
            <a:endParaRPr lang="lv-LV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48073" y="5823450"/>
            <a:ext cx="1790702" cy="2571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    +     3     +     3</a:t>
            </a:r>
            <a:endParaRPr lang="lv-LV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964" y="5357812"/>
            <a:ext cx="28345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FLPP konkursi ar līdzvērtīgu finansējumu notiek katru gadu</a:t>
            </a:r>
          </a:p>
          <a:p>
            <a:pPr algn="ctr"/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(projektu ilgums 3 gadi) 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43285" y="5033485"/>
            <a:ext cx="200025" cy="2649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43285" y="5598047"/>
            <a:ext cx="200025" cy="2649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95736" y="6192107"/>
            <a:ext cx="200025" cy="2649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697409" y="4937377"/>
            <a:ext cx="200025" cy="2649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305298" y="6324600"/>
            <a:ext cx="1790702" cy="2571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    +     3     +     3</a:t>
            </a:r>
            <a:endParaRPr lang="lv-LV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83159" y="5238750"/>
            <a:ext cx="1790702" cy="2571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    +     3     +     3</a:t>
            </a:r>
            <a:endParaRPr lang="lv-LV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678484" y="5823449"/>
            <a:ext cx="1790702" cy="2571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    +     3     +     3</a:t>
            </a:r>
            <a:endParaRPr lang="lv-LV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78459" y="5558464"/>
            <a:ext cx="200025" cy="2649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be 37"/>
          <p:cNvSpPr/>
          <p:nvPr/>
        </p:nvSpPr>
        <p:spPr>
          <a:xfrm>
            <a:off x="4763238" y="3848100"/>
            <a:ext cx="268392" cy="942973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9" name="Cube 38"/>
          <p:cNvSpPr/>
          <p:nvPr/>
        </p:nvSpPr>
        <p:spPr>
          <a:xfrm>
            <a:off x="5478459" y="3095625"/>
            <a:ext cx="268392" cy="1695449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0" name="Cube 39"/>
          <p:cNvSpPr/>
          <p:nvPr/>
        </p:nvSpPr>
        <p:spPr>
          <a:xfrm>
            <a:off x="6202359" y="2647951"/>
            <a:ext cx="268392" cy="2143124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24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5" grpId="0" animBg="1"/>
      <p:bldP spid="20" grpId="0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6419</TotalTime>
  <Words>931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89_Prezentacija_templateLV</vt:lpstr>
      <vt:lpstr>Valsts Pētījumu programmu tālākas attīstības iespējas </vt:lpstr>
      <vt:lpstr>Valsts pētījumu programmas  2014-2017</vt:lpstr>
      <vt:lpstr>Esošā VPP finansējuma sadalījums pa gadiem</vt:lpstr>
      <vt:lpstr>Kopējais Valsts budžeta finansējums zinātnisko projektu finansēšanai ir katastrofāli zems un ar nelielu pieauguma prognozi</vt:lpstr>
      <vt:lpstr>Plānotais valsts budžeta finansējums salīdzinājumā ar Eiropas struktūrfondos pieejamo finansējumu 2018. gadā </vt:lpstr>
      <vt:lpstr>VPP finansējums ir vismaz 5 reizes zemāks par nepieciešamo un nav adekvāts veicamo uzdevumu realizēšanai</vt:lpstr>
      <vt:lpstr>FLPP un VPP realizācijas riski, kas apdraud jaunu projektu uzsākšanu nākotnē</vt:lpstr>
      <vt:lpstr>FLPP un VPP realizācijas riski, kas apdraud jaunu projektu uzsākšanu nākotnē</vt:lpstr>
      <vt:lpstr>PowerPoint Presentation</vt:lpstr>
      <vt:lpstr>Papildus finansējums VPP</vt:lpstr>
      <vt:lpstr>Papildus finansējums VPP</vt:lpstr>
      <vt:lpstr>Papildus finansējums un jauna kārtība  VPP realizācijai </vt:lpstr>
      <vt:lpstr>Papildus finansējums un jauna kārtība  VPP realizācijai </vt:lpstr>
      <vt:lpstr>Kopsavilkums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Janis Klovins</cp:lastModifiedBy>
  <cp:revision>152</cp:revision>
  <dcterms:created xsi:type="dcterms:W3CDTF">2014-11-20T14:46:47Z</dcterms:created>
  <dcterms:modified xsi:type="dcterms:W3CDTF">2017-09-19T12:28:39Z</dcterms:modified>
</cp:coreProperties>
</file>